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TŁUMACZENIE SLAJDU: Speedcubing. Prezentacja, poziom B1. Mój ulubiony sport i sportowiec z Polski: Tymon Kolasiński. CO POWIEDZIEĆ: Wstęp: przedstawiam mój ulubiony sport – speedcubing, czyli układanie kostki Rubika na czas. Opowiem o samej dyscyplinie i o polskim zawodniku.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TŁUMACZENIE SLAJDU: Mój plan: 1. Czym jest speedcubing? Historia. 2. Kostka i jak ją ułożyć. 3. Mój sportowiec: Tymon Kolasiński. 4. Zawody i trening. 5. Dlaczego to lubię? CO POWIEDZIEĆ: Plan: najpierw dyscyplina i historia, potem budowa kostki i sposób układania (to najciekawsza część), potem zawodnik, zawody i trening, na końcu dlaczego to lubię. Mów spokojnie, ok. 10 minut w sumie.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TŁUMACZENIE SLAJDU: Czym jest speedcubing? Kostkę Rubika układa się jak najszybciej. To sport z zasadami i zawodami. Potrzebna jest głowa i szybkie palce. Najlepsi kończą w ok. 4–5 sekund. CO POWIEDZIEĆ: Speedcubing to układanie kostki Rubika na czas – prawdziwy sport z zasadami i zawodami. Najlepsi układają kostkę 3x3 w kilka sekund (rekord świata to ok. 3 sekundy, średnia czołówki 4–5 s). Nie potrzeba siły – liczy się pamięć, refleks i technika palców.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TŁUMACZENIE SLAJDU: Historia. 1974 – wynalazek: Ernő Rubik z Węgier buduje pierwszą kostkę. 1980 – światowy sukces: kostkę sprzedaje się w wielu krajach. 1982 – pierwsze mistrzostwa świata w Budapeszcie, najlepszy czas ok. 23 sekund. 2004 – WCA: World Cube Association organizuje zawody. CO POWIEDZIEĆ: Historia: 1974 Ernő Rubik, węgierski architekt i nauczyciel, zbudował kostkę, żeby uczyć studentów myślenia przestrzennego. Z początku sam nie umiał jej ułożyć – zajęło mu to około miesiąca! Od 1980 kostka podbiła świat, w 1982 odbyły się pierwsze mistrzostwa świata w Budapeszcie (zwycięski czas ok. 23 sekund). Dziś WCA organizuje setki zawodów rocznie w wielu krajach.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TŁUMACZENIE SLAJDU: Kostka. 6 ścianek, 6 kolorów. 26 małych elementów: 8 rogów, 12 krawędzi, 6 środków. Środki się nie ruszają. Ponad 43 tryliony możliwych ułożeń! CO POWIEDZIEĆ: Budowa kostki: 6 ścianek, 6 kolorów, 26 elementów – 8 rogów, 12 krawędzi i 6 środków. Środki się nie przesuwają, więc kolor ściany jest zawsze znany. Liczba możliwych układów to ok. 43 trylionów (43 252 003 274 489 856 000) – a tylko jeden jest ułożony. Co ciekawe, każdą kostkę da się ułożyć w maksymalnie 20 ruchach (to tzw. liczba Boga).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TŁUMACZENIE SLAJDU: Jak się układa kostkę? 1 Krzyżyk – najpierw układa się krzyż na jednej ściance. 2 Pierwsze dwie warstwy – rogi i krawędzie trafiają na swoje miejsce. 3 Górna ścianka – ostatnia ścianka dostaje jeden kolor. 4 Ostatnia warstwa – wszystkie elementy są na swoim miejscu. Ta metoda nazywa się CFOP. Używa jej prawie każdy profesjonalista. CO POWIEDZIEĆ: Układanie krok po kroku (metoda CFOP, stworzona przez Czeszkę Jessicę Fridrich): 1) Cross – krzyżyk na jednej ściance, 2) F2L – pierwsze dwie warstwy (rogi i krawędzie razem), 3) OLL – ułożenie koloru górnej ściany, 4) PLL – ustawienie ostatniej warstwy. Początkujący układają warstwa po warstwie (to prostsza metoda), ale profesjonaliści używają CFOP, bo jest szybsza. Całość to ok. 55 ruchów.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TŁUMACZENIE SLAJDU: Algorytmy i trening. Oznaczenia: R = prawo, L = lewo, U = góra, D = dół, F = przód, B = tył, R’ = obrót przeciwnie do ruchu wskazówek zegara. Trening: uczy się ponad 100 algorytmów, ćwiczy codziennie, nagrywa się i szuka błędów. Szybka kostka pomaga. CO POWIEDZIEĆ: Algorytm to ciąg ruchów, np. R U R’ U’ (R = prawa ściana, U = górna, apostrof = obrót w lewo). Zawodnicy uczą się ponad 100 algorytmów na pamięć. Trenują codziennie, nagrywają siebie i szukają błędów. Zdjęcie: szybka kostka (GAN) od środka – widać magnesy i sprężyny, dzięki którym warstwy kręcą się szybko i dokładnie.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TŁUMACZENIE SLAJDU: Sportowiec. Imię i nazwisko: Tymon Kolasiński. Kraj: Polska. Urodzony 21 czerwca 2005 (21 lat). Numer WCA: 2016KOLA02. Już 203 zawody! Układa wszystkie kostki od 2x2x2 do 7x7x7. CO POWIEDZIEĆ: Tymon Kolasiński, urodzony 21 czerwca 2005, Polak. Jego numer WCA to 2016KOLA02 – zaczął startować w 2016 roku, jako 11-latek. Do tej pory wziął udział w 203 zawodach i ułożył ponad 9600 razy w oficjalnych próbach. Nie specjalizuje się w jednej kostce: układa wszystkie, od 2x2 do 7x7, a zaczynał od Pyraminxa.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TŁUMACZENIE SLAJDU: Jego sukcesy. 2019 – mistrz świata w Pyraminxie. 2021 – rekord świata w 3x3x3: 5,09 sekundy (średnia). 2022 – rekord świata w 3x3x3: 4,86 sekundy (średnia). 2022 – mistrz świata w czterech konkurencjach: 5x5x5, 6x6x6, 7x7x7 i Pyraminx. Dziś: najlepszy czas 3x3x3 to 3,56 s, rekord świata w 4x4x4: 15,18 s. CO POWIEDZIEĆ: Sukcesy: 2019 – mistrz świata w Pyraminxie. Grudzień 2021 – rekord świata w średniej z pięciu ułożeń 3x3 (5,09 s). Lipiec 2022 – kolejny rekord świata, 4,86 s, w Warszawie, jako pierwszy poniżej 5 sekund! Potem rekord poprawili inni zawodnicy. Mistrzostwa świata 2022 w Kopenhadze: złoto w 5x5, 6x6, 7x7 i Pyraminxie. Dziś jego najlepszy pojedynczy czas 3x3 to 3,56 s (średnia 4,49 s), a w 4x4 ma rekord świata 15,18 s w pojedynczym ułożeniu – dane z profilu WCA.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TŁUMACZENIE SLAJDU: Jego rekordy świata (konkurencja, czas, status). 4x4x4 pojedyncze: 15,18 s – rekord świata. 4x4x4 średnia: 18,56 s – rekord świata. 5x5x5 pojedyncze: 29,49 s – rekord świata. 5x5x5 średnia: 33,73 s – dawny rekord świata. 3x3x3 średnia: 4,86 s (2022) – dawny rekord świata. Pyraminx: pojedyncze i średnia – kilka rekordów świata. Stan: profil WCA. Rekordy często się zmieniają. CO POWIEDZIEĆ: Rekordy świata Tymona. Obecnie (wg profilu WCA) ma rekord świata w 4x4: 15,18 s w pojedynczym ułożeniu i 18,56 s w średniej oraz w 5x5 w pojedynczym ułożeniu: 29,49 s (poprzedni rekord miał Max Park). W średniej 5x5 (33,73 s) był rekordzistą, ale teraz ktoś go przegonił. W 3x3 miał rekordy w średniej: 5,09 s (grudzień 2021) i 4,86 s (lipiec 2022), potem poprawili je inni. W Pyraminxie bił rekordy świata wiele razy, w pojedynczym ułożeniu i w średniej, jako nastolatek. Rekordy szybko się zmieniają, więc przed prezentacją sprawdź aktualny stan na stronie WCA.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TŁUMACZENIE SLAJDU: Zawody. 1. Oglądanie: 15 sekund czasu. 2. Układanie: timer chodzi. 3. Pięć prób: najlepszy i najgorszy wynik się nie liczą. Wynikiem jest średnia. CO POWIEDZIEĆ: Zdjęcie: zawody Cube Factory League 2025 – wielu zawodników przy stolikach z timerami. Przebieg: 15 sekund na obejrzenie kostki, układanie na czas z timerem, pięć prób; odrzuca się najlepszy i najgorszy wynik, a z trzech środkowych liczy się średnią. 2 sekundy kary za pomyłkę, DNF jeśli kostka nie jest ułożona.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TŁUMACZENIE SLAJDU: Ja i kostka. Układam kostkę od 3 lat. Moja średnia to teraz ok. 25 sekund. Kiedyś byłem szybszy. Najchętniej układam 3x3x3. Umiem też: 2x2x2 do 7x7x7, Pyraminx, Skewb, Megaminx, Square-1 i kostki, które zmieniają kształt. CO POWIEDZIEĆ: Moja historia: układam kostki od 3 lat. Teraz moja średnia to ok. 25 sekund, wcześniej byłem szybszy (możesz powiedzieć dlaczego, np. mniej treningu – [uzupełnij]). Najczęściej układam 3x3, ale umiem też kostki do 7x7, pyraminx (piramidkę), skewba, megaminxa, square-1 i kostki zmieniające kształt. Dobry moment, by pokazać własną kostkę klasie.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TŁUMACZENIE SLAJDU: Dlaczego to lubię? Potrzebna jest koncentracja i cierpliwość. Uczy się algorytmów – to pasuje do techniki. Krok po kroku jest się coraz lepszym. To sport dla wszystkich: młodych i starszych. I można ćwiczyć wszędzie! CO POWIEDZIEĆ: Dlaczego lubię: wymaga koncentracji i cierpliwości, algorytmy pasują do technika (programowanie, logika), widać postęp po każdym treningu, a w speedcubingu startują i dzieci, i dorośli. Kostkę można trenować wszędzie. [Dodaj własną historię: kiedy zacząłeś/aś, jaki masz najlepszy czas.]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TŁUMACZENIE SLAJDU: Czy wiesz, że…? Są też kostki z 2 do 7 warstw. Można ją ułożyć nawet jedną ręką albo nogami. Niektórzy układają z zawiązanymi oczami. Polska ma wielu mocnych cuberów i duże zawody. CO POWIEDZIEĆ: Ciekawostki: są kostki 2x2 do 7x7 (i większe), układa się je jedną ręką, nogami, a nawet z zawiązanymi oczami (blindfolded – zawodnik ogląda kostkę, zakłada opaskę i układa z pamięci). Polska ma silną scenę speedcubingu i wiele zawodów WCA.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TŁUMACZENIE SLAJDU: Ważne słowa. Każde niemieckie słowo ma na slajdzie polskie tłumaczenie obok. CO POWIEDZIEĆ: Słówka do prezentacji. Możesz poprosić klasę, żeby zgadła po polsku, co znaczy dane słowo, albo przeczytać je po niemiecku i dać im sekundę.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TŁUMACZENIE SLAJDU: Dziękuję! Czy macie pytania? Źródło: worldcubeassociation.org CO POWIEDZIEĆ: Podziękowanie i pytania od klasy.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812800"/>
            <a:ext cx="1056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600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620520"/>
            <a:ext cx="10566400" cy="442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812800"/>
            <a:ext cx="1056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600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620520"/>
            <a:ext cx="10566400" cy="442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366010"/>
            <a:ext cx="10883392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Präsentation · Deutsch B1</a:t>
            </a:r>
            <a:endParaRPr lang="en-US" sz="18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2940050"/>
            <a:ext cx="10883392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300"/>
              </a:lnSpc>
              <a:buNone/>
            </a:pPr>
            <a:r>
              <a:rPr lang="en-US" sz="6000" b="1" i="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Speedcubing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812800" y="3994150"/>
            <a:ext cx="11379200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20"/>
              </a:lnSpc>
              <a:buNone/>
            </a:pPr>
            <a:r>
              <a:rPr lang="en-US" sz="2800" dirty="0">
                <a:solidFill>
                  <a:srgbClr val="C9D3E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Mein Lieblingssport und ein Sportler aus Polen: Tymon Kolasiński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421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Mein Plan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60504" y="1620520"/>
            <a:ext cx="10824258" cy="2120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33296" indent="-333296">
              <a:lnSpc>
                <a:spcPts val="3300"/>
              </a:lnSpc>
              <a:buSzPct val="100000"/>
              <a:buFontTx/>
              <a:buAutoNum type="arabicPeriod" startAt="1"/>
            </a:pPr>
            <a:r>
              <a:rPr lang="en-US" sz="2200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Was ist Speedcubing? Die Geschichte</a:t>
            </a:r>
            <a:endParaRPr lang="en-US" sz="2200" dirty="0"/>
          </a:p>
          <a:p>
            <a:pPr algn="l" marL="333296" indent="-333296">
              <a:lnSpc>
                <a:spcPts val="3300"/>
              </a:lnSpc>
              <a:buSzPct val="100000"/>
              <a:buFontTx/>
              <a:buAutoNum type="arabicPeriod" startAt="1"/>
            </a:pPr>
            <a:r>
              <a:rPr lang="en-US" sz="2200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Der Würfel und wie man ihn löst</a:t>
            </a:r>
            <a:endParaRPr lang="en-US" sz="2200" dirty="0"/>
          </a:p>
          <a:p>
            <a:pPr algn="l" marL="333296" indent="-333296">
              <a:lnSpc>
                <a:spcPts val="3300"/>
              </a:lnSpc>
              <a:buSzPct val="100000"/>
              <a:buFontTx/>
              <a:buAutoNum type="arabicPeriod" startAt="1"/>
            </a:pPr>
            <a:r>
              <a:rPr lang="en-US" sz="2200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Mein Sportler: Tymon Kolasiński</a:t>
            </a:r>
            <a:endParaRPr lang="en-US" sz="2200" dirty="0"/>
          </a:p>
          <a:p>
            <a:pPr algn="l" marL="333296" indent="-333296">
              <a:lnSpc>
                <a:spcPts val="3300"/>
              </a:lnSpc>
              <a:buSzPct val="100000"/>
              <a:buFontTx/>
              <a:buAutoNum type="arabicPeriod" startAt="1"/>
            </a:pPr>
            <a:r>
              <a:rPr lang="en-US" sz="2200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Wettbewerbe und Training</a:t>
            </a:r>
            <a:endParaRPr lang="en-US" sz="2200" dirty="0"/>
          </a:p>
          <a:p>
            <a:pPr algn="l" marL="333296" indent="-333296">
              <a:lnSpc>
                <a:spcPts val="3300"/>
              </a:lnSpc>
              <a:buSzPct val="100000"/>
              <a:buFontTx/>
              <a:buAutoNum type="arabicPeriod" startAt="1"/>
            </a:pPr>
            <a:r>
              <a:rPr lang="en-US" sz="2200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Warum mag ich das?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12800" y="6238241"/>
            <a:ext cx="1556671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Speedcubing · plan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Was ist Speedcubing?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34136" y="2433320"/>
            <a:ext cx="7034784" cy="170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32664" indent="-232664">
              <a:lnSpc>
                <a:spcPts val="3300"/>
              </a:lnSpc>
              <a:buSzPct val="100000"/>
              <a:buChar char="•"/>
            </a:pPr>
            <a:r>
              <a:rPr lang="en-US" sz="22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 löst den Zauberwürfel so schnell wie möglich.</a:t>
            </a:r>
            <a:endParaRPr lang="en-US" sz="2200" dirty="0"/>
          </a:p>
          <a:p>
            <a:pPr algn="l" marL="232664" indent="-232664">
              <a:lnSpc>
                <a:spcPts val="3300"/>
              </a:lnSpc>
              <a:buSzPct val="100000"/>
              <a:buChar char="•"/>
            </a:pPr>
            <a:r>
              <a:rPr lang="en-US" sz="22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Es ist ein Sport mit Regeln und Wettbewerben.</a:t>
            </a:r>
            <a:endParaRPr lang="en-US" sz="2200" dirty="0"/>
          </a:p>
          <a:p>
            <a:pPr algn="l" marL="232664" indent="-232664">
              <a:lnSpc>
                <a:spcPts val="3300"/>
              </a:lnSpc>
              <a:buSzPct val="100000"/>
              <a:buChar char="•"/>
            </a:pPr>
            <a:r>
              <a:rPr lang="en-US" sz="22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 braucht Köpfchen und schnelle Finger.</a:t>
            </a:r>
            <a:endParaRPr lang="en-US" sz="2200" dirty="0"/>
          </a:p>
          <a:p>
            <a:pPr algn="l" marL="232664" indent="-232664">
              <a:lnSpc>
                <a:spcPts val="3300"/>
              </a:lnSpc>
              <a:buSzPct val="100000"/>
              <a:buChar char="•"/>
            </a:pPr>
            <a:r>
              <a:rPr lang="en-US" sz="22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Die Besten sind in etwa 4 bis 5 Sekunden fertig.</a:t>
            </a:r>
            <a:endParaRPr lang="en-US" sz="2200" dirty="0"/>
          </a:p>
        </p:txBody>
      </p:sp>
      <p:pic>
        <p:nvPicPr>
          <p:cNvPr id="4" name="Image 0" descr="GAN Zauberwürfel 3x3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077200" y="1620520"/>
            <a:ext cx="3302000" cy="3302000"/>
          </a:xfrm>
          <a:prstGeom prst="roundRect">
            <a:avLst>
              <a:gd name="adj" fmla="val 3846"/>
            </a:avLst>
          </a:prstGeom>
        </p:spPr>
      </p:pic>
      <p:sp>
        <p:nvSpPr>
          <p:cNvPr id="5" name="Text 2"/>
          <p:cNvSpPr/>
          <p:nvPr/>
        </p:nvSpPr>
        <p:spPr>
          <a:xfrm>
            <a:off x="812800" y="6238241"/>
            <a:ext cx="151104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Speedcubing · was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421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Die Geschichte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2800" y="1620520"/>
            <a:ext cx="2508250" cy="2524760"/>
          </a:xfrm>
          <a:prstGeom prst="roundRect">
            <a:avLst>
              <a:gd name="adj" fmla="val 5063"/>
            </a:avLst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041400" y="1849120"/>
            <a:ext cx="211258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000" b="1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1974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1041400" y="2471420"/>
            <a:ext cx="2112582" cy="314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Erfindung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1041400" y="2849880"/>
            <a:ext cx="2112582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4A52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Ernő Rubik aus Ungarn baut den ersten Würfel.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498850" y="1620520"/>
            <a:ext cx="2508250" cy="2524760"/>
          </a:xfrm>
          <a:prstGeom prst="roundRect">
            <a:avLst>
              <a:gd name="adj" fmla="val 5063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3727450" y="1849120"/>
            <a:ext cx="211258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000" b="1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1980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3727450" y="2471420"/>
            <a:ext cx="2112582" cy="314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Weltweiter Erfolg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3727450" y="2849880"/>
            <a:ext cx="2112582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4A52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Der Würfel wird in vielen Ländern verkauft.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84900" y="1620520"/>
            <a:ext cx="2508250" cy="2524760"/>
          </a:xfrm>
          <a:prstGeom prst="roundRect">
            <a:avLst>
              <a:gd name="adj" fmla="val 5063"/>
            </a:avLst>
          </a:pr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6413500" y="1849120"/>
            <a:ext cx="211258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000" b="1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1982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6413500" y="2471420"/>
            <a:ext cx="2112582" cy="314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Erste WM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413500" y="2849880"/>
            <a:ext cx="2112582" cy="1092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4A52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Weltmeisterschaft in Budapest. Die beste Zeit: etwa 23 Sekunden.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870950" y="1620520"/>
            <a:ext cx="2508250" cy="2524760"/>
          </a:xfrm>
          <a:prstGeom prst="roundRect">
            <a:avLst>
              <a:gd name="adj" fmla="val 5063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9099550" y="1849120"/>
            <a:ext cx="211258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000" b="1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2004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9099550" y="2471420"/>
            <a:ext cx="2112582" cy="314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WCA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9099550" y="2849880"/>
            <a:ext cx="2112582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4A52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Die World Cube Association organisiert die Wettbewerbe.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12800" y="6238239"/>
            <a:ext cx="2075783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Speedcubing · geschichte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Der Würfel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34136" y="2160271"/>
            <a:ext cx="5988304" cy="2120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32664" indent="-232664">
              <a:lnSpc>
                <a:spcPts val="3300"/>
              </a:lnSpc>
              <a:buSzPct val="100000"/>
              <a:buChar char="•"/>
            </a:pPr>
            <a:r>
              <a:rPr lang="en-US" sz="22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 Seiten, 6 Farben</a:t>
            </a:r>
            <a:endParaRPr lang="en-US" sz="2200" dirty="0"/>
          </a:p>
          <a:p>
            <a:pPr algn="l" marL="232664" indent="-232664">
              <a:lnSpc>
                <a:spcPts val="3300"/>
              </a:lnSpc>
              <a:buSzPct val="100000"/>
              <a:buChar char="•"/>
            </a:pPr>
            <a:r>
              <a:rPr lang="en-US" sz="22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26 kleine Teile: 8 Ecken, 12 Kanten, 6 Mitten</a:t>
            </a:r>
            <a:endParaRPr lang="en-US" sz="2200" dirty="0"/>
          </a:p>
          <a:p>
            <a:pPr algn="l" marL="232664" indent="-232664">
              <a:lnSpc>
                <a:spcPts val="3300"/>
              </a:lnSpc>
              <a:buSzPct val="100000"/>
              <a:buChar char="•"/>
            </a:pPr>
            <a:r>
              <a:rPr lang="en-US" sz="22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Die Mitten bewegen sich nicht.</a:t>
            </a:r>
            <a:endParaRPr lang="en-US" sz="2200" dirty="0"/>
          </a:p>
          <a:p>
            <a:pPr algn="l" marL="232664" indent="-232664">
              <a:lnSpc>
                <a:spcPts val="3300"/>
              </a:lnSpc>
              <a:buSzPct val="100000"/>
              <a:buChar char="•"/>
            </a:pPr>
            <a:r>
              <a:rPr lang="en-US" sz="22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Über 43 Trillionen mögliche Stellungen!</a:t>
            </a:r>
            <a:endParaRPr lang="en-US" sz="2200" dirty="0"/>
          </a:p>
        </p:txBody>
      </p:sp>
      <p:pic>
        <p:nvPicPr>
          <p:cNvPr id="4" name="Image 0" descr="Zauberwürfel gemischt und gelöst">    </p:cNvPr>
          <p:cNvPicPr>
            <a:picLocks noChangeAspect="1"/>
          </p:cNvPicPr>
          <p:nvPr/>
        </p:nvPicPr>
        <p:blipFill>
          <a:blip r:embed="rId1"/>
          <a:srcRect l="0" r="0" t="150" b="150"/>
          <a:stretch/>
        </p:blipFill>
        <p:spPr>
          <a:xfrm>
            <a:off x="7061200" y="1620521"/>
            <a:ext cx="4318000" cy="3175000"/>
          </a:xfrm>
          <a:prstGeom prst="roundRect">
            <a:avLst>
              <a:gd name="adj" fmla="val 4000"/>
            </a:avLst>
          </a:prstGeom>
        </p:spPr>
      </p:pic>
      <p:sp>
        <p:nvSpPr>
          <p:cNvPr id="5" name="Text 2"/>
          <p:cNvSpPr/>
          <p:nvPr/>
        </p:nvSpPr>
        <p:spPr>
          <a:xfrm>
            <a:off x="812800" y="6238239"/>
            <a:ext cx="1832991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Speedcubing · wuerfel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421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Wie löst man den Würfel?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2800" y="1620521"/>
            <a:ext cx="2508250" cy="2280920"/>
          </a:xfrm>
          <a:prstGeom prst="roundRect">
            <a:avLst>
              <a:gd name="adj" fmla="val 5568"/>
            </a:avLst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041400" y="1849121"/>
            <a:ext cx="211258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000" b="1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1041400" y="2471421"/>
            <a:ext cx="2112582" cy="314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Kreuz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1041400" y="2849882"/>
            <a:ext cx="211258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4A52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Zuerst bildet man ein Kreuz auf einer Seite.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498850" y="1620521"/>
            <a:ext cx="2508250" cy="2280920"/>
          </a:xfrm>
          <a:prstGeom prst="roundRect">
            <a:avLst>
              <a:gd name="adj" fmla="val 5568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3727450" y="1849121"/>
            <a:ext cx="211258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000" b="1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3727450" y="2471421"/>
            <a:ext cx="2112582" cy="604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Erste zwei Ebenen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3727450" y="3139439"/>
            <a:ext cx="211258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4A52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Ecken und Kanten kommen an ihren Platz.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84900" y="1620521"/>
            <a:ext cx="2508250" cy="2280920"/>
          </a:xfrm>
          <a:prstGeom prst="roundRect">
            <a:avLst>
              <a:gd name="adj" fmla="val 5568"/>
            </a:avLst>
          </a:pr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6413500" y="1849121"/>
            <a:ext cx="211258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000" b="1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6413500" y="2471421"/>
            <a:ext cx="2112582" cy="314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Obere Seite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413500" y="2849882"/>
            <a:ext cx="211258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4A52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Die letzte Seite bekommt eine Farbe.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870950" y="1620521"/>
            <a:ext cx="2508250" cy="2280920"/>
          </a:xfrm>
          <a:prstGeom prst="roundRect">
            <a:avLst>
              <a:gd name="adj" fmla="val 5568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9099550" y="1849121"/>
            <a:ext cx="211258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000" b="1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9099550" y="2471421"/>
            <a:ext cx="2112582" cy="314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Letzte Ebene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9099550" y="2849882"/>
            <a:ext cx="211258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4A52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Alle Teile sind am richtigen Platz.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12800" y="4206239"/>
            <a:ext cx="10883392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2A6FD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Diese Methode heißt CFOP. Fast alle Profis benutzen sie.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12800" y="6238239"/>
            <a:ext cx="1730311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Speedcubing · loesen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Algorithmen und Training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12800" y="1620521"/>
            <a:ext cx="3623437" cy="314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Die Notation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812800" y="2011682"/>
            <a:ext cx="3623437" cy="1244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 = rechts, L = links</a:t>
            </a:r>
            <a:endParaRPr lang="en-US" sz="1600" dirty="0"/>
          </a:p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 = oben, D = unten</a:t>
            </a:r>
            <a:endParaRPr lang="en-US" sz="1600" dirty="0"/>
          </a:p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 = vorne, B = hinten</a:t>
            </a:r>
            <a:endParaRPr lang="en-US" sz="1600" dirty="0"/>
          </a:p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R’ = gegen den Uhrzeigersinn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635500" y="1620521"/>
            <a:ext cx="3623437" cy="314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Das Training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4635500" y="2011682"/>
            <a:ext cx="3623437" cy="1244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 lernt über 100 Algorithmen.</a:t>
            </a:r>
            <a:endParaRPr lang="en-US" sz="1600" dirty="0"/>
          </a:p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 übt jeden Tag.</a:t>
            </a:r>
            <a:endParaRPr lang="en-US" sz="1600" dirty="0"/>
          </a:p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 filmt sich und sucht Fehler.</a:t>
            </a:r>
            <a:endParaRPr lang="en-US" sz="1600" dirty="0"/>
          </a:p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Ein schneller Würfel hilft.</a:t>
            </a:r>
            <a:endParaRPr lang="en-US" sz="1600" dirty="0"/>
          </a:p>
        </p:txBody>
      </p:sp>
      <p:pic>
        <p:nvPicPr>
          <p:cNvPr id="7" name="Image 0" descr="Speedcube von innen mit Magneten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458200" y="1620521"/>
            <a:ext cx="2921000" cy="2921000"/>
          </a:xfrm>
          <a:prstGeom prst="roundRect">
            <a:avLst>
              <a:gd name="adj" fmla="val 4348"/>
            </a:avLst>
          </a:prstGeom>
        </p:spPr>
      </p:pic>
      <p:sp>
        <p:nvSpPr>
          <p:cNvPr id="8" name="Text 5"/>
          <p:cNvSpPr/>
          <p:nvPr/>
        </p:nvSpPr>
        <p:spPr>
          <a:xfrm>
            <a:off x="812800" y="6238239"/>
            <a:ext cx="154476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Speedcubing · algo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Der Sportler</a:t>
            </a:r>
            <a:endParaRPr lang="en-US" sz="3600" dirty="0"/>
          </a:p>
        </p:txBody>
      </p:sp>
      <p:pic>
        <p:nvPicPr>
          <p:cNvPr id="3" name="Image 0" descr="Tymon Kolasiński mit Würfel und Zeitkart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1620521"/>
            <a:ext cx="3175000" cy="3968750"/>
          </a:xfrm>
          <a:prstGeom prst="roundRect">
            <a:avLst>
              <a:gd name="adj" fmla="val 4000"/>
            </a:avLst>
          </a:prstGeom>
        </p:spPr>
      </p:pic>
      <p:sp>
        <p:nvSpPr>
          <p:cNvPr id="4" name="Text 1"/>
          <p:cNvSpPr/>
          <p:nvPr/>
        </p:nvSpPr>
        <p:spPr>
          <a:xfrm>
            <a:off x="4429760" y="2461896"/>
            <a:ext cx="7151370" cy="2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18440" indent="-218440">
              <a:lnSpc>
                <a:spcPts val="3000"/>
              </a:lnSpc>
              <a:buSzPct val="100000"/>
              <a:buChar char="•"/>
            </a:pPr>
            <a:r>
              <a:rPr lang="en-US" sz="20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Name: Tymon Kolasiński</a:t>
            </a:r>
            <a:endParaRPr lang="en-US" sz="2000" dirty="0"/>
          </a:p>
          <a:p>
            <a:pPr algn="l" marL="218440" indent="-218440">
              <a:lnSpc>
                <a:spcPts val="3000"/>
              </a:lnSpc>
              <a:buSzPct val="100000"/>
              <a:buChar char="•"/>
            </a:pPr>
            <a:r>
              <a:rPr lang="en-US" sz="20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Land: Polen</a:t>
            </a:r>
            <a:endParaRPr lang="en-US" sz="2000" dirty="0"/>
          </a:p>
          <a:p>
            <a:pPr algn="l" marL="218440" indent="-218440">
              <a:lnSpc>
                <a:spcPts val="3000"/>
              </a:lnSpc>
              <a:buSzPct val="100000"/>
              <a:buChar char="•"/>
            </a:pPr>
            <a:r>
              <a:rPr lang="en-US" sz="20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Geboren: 21. Juni 2005 (21 Jahre alt)</a:t>
            </a:r>
            <a:endParaRPr lang="en-US" sz="2000" dirty="0"/>
          </a:p>
          <a:p>
            <a:pPr algn="l" marL="218440" indent="-218440">
              <a:lnSpc>
                <a:spcPts val="3000"/>
              </a:lnSpc>
              <a:buSzPct val="100000"/>
              <a:buChar char="•"/>
            </a:pPr>
            <a:r>
              <a:rPr lang="en-US" sz="20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WCA-ID: 2016KOLA02</a:t>
            </a:r>
            <a:endParaRPr lang="en-US" sz="2000" dirty="0"/>
          </a:p>
          <a:p>
            <a:pPr algn="l" marL="218440" indent="-218440">
              <a:lnSpc>
                <a:spcPts val="3000"/>
              </a:lnSpc>
              <a:buSzPct val="100000"/>
              <a:buChar char="•"/>
            </a:pPr>
            <a:r>
              <a:rPr lang="en-US" sz="20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Schon 203 Wettbewerbe!</a:t>
            </a:r>
            <a:endParaRPr lang="en-US" sz="2000" dirty="0"/>
          </a:p>
          <a:p>
            <a:pPr algn="l" marL="218440" indent="-218440">
              <a:lnSpc>
                <a:spcPts val="3000"/>
              </a:lnSpc>
              <a:buSzPct val="100000"/>
              <a:buChar char="•"/>
            </a:pPr>
            <a:r>
              <a:rPr lang="en-US" sz="20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Er löst alle Würfel von 2x2x2 bis 7x7x7.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812800" y="6238242"/>
            <a:ext cx="200844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Foto: © Franciszek Fidos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27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421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Seine Erfolge</a:t>
            </a:r>
            <a:endParaRPr lang="en-US" sz="36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1629571"/>
          <a:ext cx="10556240" cy="4212431"/>
        </p:xfrm>
        <a:graphic>
          <a:graphicData uri="http://schemas.openxmlformats.org/drawingml/2006/table">
            <a:tbl>
              <a:tblPr/>
              <a:tblGrid>
                <a:gridCol w="5278120"/>
                <a:gridCol w="5278120"/>
              </a:tblGrid>
              <a:tr h="489347">
                <a:tc>
                  <a:txBody>
                    <a:bodyPr/>
                    <a:lstStyle/>
                    <a:p>
                      <a:pPr indent="0" marL="0">
                        <a:lnSpc>
                          <a:spcPts val="2512"/>
                        </a:lnSpc>
                        <a:buNone/>
                      </a:pPr>
                      <a:r>
                        <a:rPr lang="en-US" sz="1794" b="1" dirty="0">
                          <a:solidFill>
                            <a:srgbClr val="1F2430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Jahr</a:t>
                      </a:r>
                      <a:endParaRPr lang="en-US" sz="1794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79760" marR="79760" marT="79760" marB="79760" anchor="t">
                    <a:lnL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4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4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1D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12"/>
                        </a:lnSpc>
                        <a:buNone/>
                      </a:pPr>
                      <a:r>
                        <a:rPr lang="en-US" sz="1794" b="1" dirty="0">
                          <a:solidFill>
                            <a:srgbClr val="1F2430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Erfolg</a:t>
                      </a:r>
                      <a:endParaRPr lang="en-US" sz="1794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79760" marR="79760" marT="79760" marB="79760" anchor="t">
                    <a:lnL w="12700" cap="flat" cmpd="sng" algn="ctr">
                      <a:solidFill>
                        <a:srgbClr val="B6B4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4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4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1D9"/>
                    </a:solidFill>
                  </a:tcPr>
                </a:tc>
              </a:tr>
              <a:tr h="489347">
                <a:tc>
                  <a:txBody>
                    <a:bodyPr/>
                    <a:lstStyle/>
                    <a:p>
                      <a:pPr indent="0" marL="0">
                        <a:lnSpc>
                          <a:spcPts val="2512"/>
                        </a:lnSpc>
                        <a:buNone/>
                      </a:pPr>
                      <a:r>
                        <a:rPr lang="en-US" sz="1794" dirty="0">
                          <a:solidFill>
                            <a:srgbClr val="1F2430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2019</a:t>
                      </a:r>
                      <a:endParaRPr lang="en-US" sz="1794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79760" marR="79760" marT="79760" marB="79760" anchor="t">
                    <a:lnL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4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12"/>
                        </a:lnSpc>
                        <a:buNone/>
                      </a:pPr>
                      <a:r>
                        <a:rPr lang="en-US" sz="1794" dirty="0">
                          <a:solidFill>
                            <a:srgbClr val="1F2430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Weltmeister im Pyraminx</a:t>
                      </a:r>
                      <a:endParaRPr lang="en-US" sz="1794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79760" marR="79760" marT="79760" marB="79760" anchor="t">
                    <a:lnL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4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8434">
                <a:tc>
                  <a:txBody>
                    <a:bodyPr/>
                    <a:lstStyle/>
                    <a:p>
                      <a:pPr indent="0" marL="0">
                        <a:lnSpc>
                          <a:spcPts val="2512"/>
                        </a:lnSpc>
                        <a:buNone/>
                      </a:pPr>
                      <a:r>
                        <a:rPr lang="en-US" sz="1794" dirty="0">
                          <a:solidFill>
                            <a:srgbClr val="1F2430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2021</a:t>
                      </a:r>
                      <a:endParaRPr lang="en-US" sz="1794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79760" marR="79760" marT="79760" marB="79760" anchor="t">
                    <a:lnL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12"/>
                        </a:lnSpc>
                        <a:buNone/>
                      </a:pPr>
                      <a:r>
                        <a:rPr lang="en-US" sz="1794" dirty="0">
                          <a:solidFill>
                            <a:srgbClr val="1F2430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Weltrekord im 3x3x3: 5,09 Sekunden (Durchschnitt)</a:t>
                      </a:r>
                      <a:endParaRPr lang="en-US" sz="1794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79760" marR="79760" marT="79760" marB="79760" anchor="t">
                    <a:lnL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8434">
                <a:tc>
                  <a:txBody>
                    <a:bodyPr/>
                    <a:lstStyle/>
                    <a:p>
                      <a:pPr indent="0" marL="0">
                        <a:lnSpc>
                          <a:spcPts val="2512"/>
                        </a:lnSpc>
                        <a:buNone/>
                      </a:pPr>
                      <a:r>
                        <a:rPr lang="en-US" sz="1794" dirty="0">
                          <a:solidFill>
                            <a:srgbClr val="1F2430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2022</a:t>
                      </a:r>
                      <a:endParaRPr lang="en-US" sz="1794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79760" marR="79760" marT="79760" marB="79760" anchor="t">
                    <a:lnL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12"/>
                        </a:lnSpc>
                        <a:buNone/>
                      </a:pPr>
                      <a:r>
                        <a:rPr lang="en-US" sz="1794" dirty="0">
                          <a:solidFill>
                            <a:srgbClr val="1F2430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Weltrekord im 3x3x3: 4,86 Sekunden (Durchschnitt)</a:t>
                      </a:r>
                      <a:endParaRPr lang="en-US" sz="1794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79760" marR="79760" marT="79760" marB="79760" anchor="t">
                    <a:lnL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8434">
                <a:tc>
                  <a:txBody>
                    <a:bodyPr/>
                    <a:lstStyle/>
                    <a:p>
                      <a:pPr indent="0" marL="0">
                        <a:lnSpc>
                          <a:spcPts val="2512"/>
                        </a:lnSpc>
                        <a:buNone/>
                      </a:pPr>
                      <a:r>
                        <a:rPr lang="en-US" sz="1794" dirty="0">
                          <a:solidFill>
                            <a:srgbClr val="1F2430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2022</a:t>
                      </a:r>
                      <a:endParaRPr lang="en-US" sz="1794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79760" marR="79760" marT="79760" marB="79760" anchor="t">
                    <a:lnL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12"/>
                        </a:lnSpc>
                        <a:buNone/>
                      </a:pPr>
                      <a:r>
                        <a:rPr lang="en-US" sz="1794" dirty="0">
                          <a:solidFill>
                            <a:srgbClr val="1F2430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Weltmeister in vier Disziplinen: 5x5x5, 6x6x6, 7x7x7 und Pyraminx</a:t>
                      </a:r>
                      <a:endParaRPr lang="en-US" sz="1794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79760" marR="79760" marT="79760" marB="79760" anchor="t">
                    <a:lnL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8434">
                <a:tc>
                  <a:txBody>
                    <a:bodyPr/>
                    <a:lstStyle/>
                    <a:p>
                      <a:pPr indent="0" marL="0">
                        <a:lnSpc>
                          <a:spcPts val="2512"/>
                        </a:lnSpc>
                        <a:buNone/>
                      </a:pPr>
                      <a:r>
                        <a:rPr lang="en-US" sz="1794" dirty="0">
                          <a:solidFill>
                            <a:srgbClr val="1F2430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Heute</a:t>
                      </a:r>
                      <a:endParaRPr lang="en-US" sz="1794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79760" marR="79760" marT="79760" marB="79760" anchor="t">
                    <a:lnL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12"/>
                        </a:lnSpc>
                        <a:buNone/>
                      </a:pPr>
                      <a:r>
                        <a:rPr lang="en-US" sz="1794" dirty="0">
                          <a:solidFill>
                            <a:srgbClr val="1F2430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Bestzeit 3x3x3: 3,56 Sekunden; Weltrekord im 4x4x4: 15,18 Sekunden</a:t>
                      </a:r>
                      <a:endParaRPr lang="en-US" sz="1794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79760" marR="79760" marT="79760" marB="79760" anchor="t">
                    <a:lnL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2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6238242"/>
            <a:ext cx="178689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Speedcubing · erfolge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Seine Weltrekorde</a:t>
            </a:r>
            <a:endParaRPr lang="en-US" sz="36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1630681"/>
          <a:ext cx="10556240" cy="3431540"/>
        </p:xfrm>
        <a:graphic>
          <a:graphicData uri="http://schemas.openxmlformats.org/drawingml/2006/table">
            <a:tbl>
              <a:tblPr/>
              <a:tblGrid>
                <a:gridCol w="3518747"/>
                <a:gridCol w="3518747"/>
                <a:gridCol w="3518747"/>
              </a:tblGrid>
              <a:tr h="490220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Disziplin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2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Zeit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2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Status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24C"/>
                    </a:solidFill>
                  </a:tcPr>
                </a:tc>
              </a:tr>
              <a:tr h="490220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4x4x4 Einzel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15,18 s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Weltrekord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220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4x4x4 Durchschnitt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18,56 s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Weltrekord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220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5x5x5 Einzel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29,49 s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Weltrekord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220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5x5x5 Durchschnitt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33,73 s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Früher Weltrekord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220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3x3x3 Durchschnitt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4,86 s (2022)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Früher Weltrekord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220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Pyraminx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Einzel und Durchschnitt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Mehrere Weltrekorde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5367021"/>
            <a:ext cx="10883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D3E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Stand: WCA-Profil. Rekorde ändern sich oft.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12800" y="6238242"/>
            <a:ext cx="1838801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Speedcubing · rekorde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Ein Wettbewerb</a:t>
            </a:r>
            <a:endParaRPr lang="en-US" sz="3600" dirty="0"/>
          </a:p>
        </p:txBody>
      </p:sp>
      <p:pic>
        <p:nvPicPr>
          <p:cNvPr id="3" name="Image 0" descr="Wettbewerbshalle mit vielen Cubern">    </p:cNvPr>
          <p:cNvPicPr>
            <a:picLocks noChangeAspect="1"/>
          </p:cNvPicPr>
          <p:nvPr/>
        </p:nvPicPr>
        <p:blipFill>
          <a:blip r:embed="rId1"/>
          <a:srcRect l="0" r="0" t="171" b="171"/>
          <a:stretch/>
        </p:blipFill>
        <p:spPr>
          <a:xfrm>
            <a:off x="812800" y="1620521"/>
            <a:ext cx="4826000" cy="3619500"/>
          </a:xfrm>
          <a:prstGeom prst="roundRect">
            <a:avLst>
              <a:gd name="adj" fmla="val 3509"/>
            </a:avLst>
          </a:prstGeom>
        </p:spPr>
      </p:pic>
      <p:sp>
        <p:nvSpPr>
          <p:cNvPr id="4" name="Text 1"/>
          <p:cNvSpPr/>
          <p:nvPr/>
        </p:nvSpPr>
        <p:spPr>
          <a:xfrm>
            <a:off x="6050534" y="2573021"/>
            <a:ext cx="5482590" cy="173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97866" indent="-197866">
              <a:lnSpc>
                <a:spcPts val="2700"/>
              </a:lnSpc>
              <a:buSzPct val="100000"/>
              <a:buChar char="•"/>
            </a:pPr>
            <a:r>
              <a:rPr lang="en-US" sz="18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1. Anschauen: 15 Sekunden Zeit</a:t>
            </a:r>
            <a:endParaRPr lang="en-US" sz="1800" dirty="0"/>
          </a:p>
          <a:p>
            <a:pPr algn="l" marL="197866" indent="-197866">
              <a:lnSpc>
                <a:spcPts val="2700"/>
              </a:lnSpc>
              <a:buSzPct val="100000"/>
              <a:buChar char="•"/>
            </a:pPr>
            <a:r>
              <a:rPr lang="en-US" sz="18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2. Lösen: Der Timer läuft.</a:t>
            </a:r>
            <a:endParaRPr lang="en-US" sz="1800" dirty="0"/>
          </a:p>
          <a:p>
            <a:pPr algn="l" marL="197866" indent="-197866">
              <a:lnSpc>
                <a:spcPts val="2700"/>
              </a:lnSpc>
              <a:buSzPct val="100000"/>
              <a:buChar char="•"/>
            </a:pPr>
            <a:r>
              <a:rPr lang="en-US" sz="18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3. Fünf Versuche: Bester und schlechtester Wert zählen nicht.</a:t>
            </a:r>
            <a:endParaRPr lang="en-US" sz="1800" dirty="0"/>
          </a:p>
          <a:p>
            <a:pPr algn="l" marL="197866" indent="-197866">
              <a:lnSpc>
                <a:spcPts val="2700"/>
              </a:lnSpc>
              <a:buSzPct val="100000"/>
              <a:buChar char="•"/>
            </a:pPr>
            <a:r>
              <a:rPr lang="en-US" sz="18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Das Ergebnis ist der Durchschnitt.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812800" y="6238242"/>
            <a:ext cx="172031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Speedcubing · ablauf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421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Ich und der Würfel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48360" y="1620521"/>
            <a:ext cx="10840212" cy="2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18440" indent="-218440">
              <a:lnSpc>
                <a:spcPts val="3000"/>
              </a:lnSpc>
              <a:buSzPct val="100000"/>
              <a:buChar char="•"/>
            </a:pPr>
            <a:r>
              <a:rPr lang="en-US" sz="2000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Ich löse den Würfel seit 3 Jahren.</a:t>
            </a:r>
            <a:endParaRPr lang="en-US" sz="2000" dirty="0"/>
          </a:p>
          <a:p>
            <a:pPr algn="l" marL="218440" indent="-218440">
              <a:lnSpc>
                <a:spcPts val="3000"/>
              </a:lnSpc>
              <a:buSzPct val="100000"/>
              <a:buChar char="•"/>
            </a:pPr>
            <a:r>
              <a:rPr lang="en-US" sz="2000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Mein Durchschnitt ist jetzt etwa 25 Sekunden.</a:t>
            </a:r>
            <a:endParaRPr lang="en-US" sz="2000" dirty="0"/>
          </a:p>
          <a:p>
            <a:pPr algn="l" marL="218440" indent="-218440">
              <a:lnSpc>
                <a:spcPts val="3000"/>
              </a:lnSpc>
              <a:buSzPct val="100000"/>
              <a:buChar char="•"/>
            </a:pPr>
            <a:r>
              <a:rPr lang="en-US" sz="2000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Früher war ich schneller.</a:t>
            </a:r>
            <a:endParaRPr lang="en-US" sz="2000" dirty="0"/>
          </a:p>
          <a:p>
            <a:pPr algn="l" marL="218440" indent="-218440">
              <a:lnSpc>
                <a:spcPts val="3000"/>
              </a:lnSpc>
              <a:buSzPct val="100000"/>
              <a:buChar char="•"/>
            </a:pPr>
            <a:r>
              <a:rPr lang="en-US" sz="2000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Am liebsten löse ich den 3x3x3.</a:t>
            </a:r>
            <a:endParaRPr lang="en-US" sz="2000" dirty="0"/>
          </a:p>
          <a:p>
            <a:pPr algn="l" marL="218440" indent="-218440">
              <a:lnSpc>
                <a:spcPts val="3000"/>
              </a:lnSpc>
              <a:buSzPct val="100000"/>
              <a:buChar char="•"/>
            </a:pPr>
            <a:r>
              <a:rPr lang="en-US" sz="2000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Ich kann auch: 2x2x2 bis 7x7x7, Pyraminx, Skewb, Megaminx, Square-1 und Würfel, die ihre Form ändern.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812800" y="6238242"/>
            <a:ext cx="144741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Speedcubing · ich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421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Warum mag ich das?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34136" y="1620521"/>
            <a:ext cx="10854436" cy="170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32664" indent="-232664">
              <a:lnSpc>
                <a:spcPts val="3300"/>
              </a:lnSpc>
              <a:buSzPct val="100000"/>
              <a:buChar char="•"/>
            </a:pPr>
            <a:r>
              <a:rPr lang="en-US" sz="2200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 braucht Konzentration und Geduld.</a:t>
            </a:r>
            <a:endParaRPr lang="en-US" sz="2200" dirty="0"/>
          </a:p>
          <a:p>
            <a:pPr algn="l" marL="232664" indent="-232664">
              <a:lnSpc>
                <a:spcPts val="3300"/>
              </a:lnSpc>
              <a:buSzPct val="100000"/>
              <a:buChar char="•"/>
            </a:pPr>
            <a:r>
              <a:rPr lang="en-US" sz="2200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 lernt Algorithmen – das passt zur Technik.</a:t>
            </a:r>
            <a:endParaRPr lang="en-US" sz="2200" dirty="0"/>
          </a:p>
          <a:p>
            <a:pPr algn="l" marL="232664" indent="-232664">
              <a:lnSpc>
                <a:spcPts val="3300"/>
              </a:lnSpc>
              <a:buSzPct val="100000"/>
              <a:buChar char="•"/>
            </a:pPr>
            <a:r>
              <a:rPr lang="en-US" sz="2200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 wird Schritt für Schritt besser.</a:t>
            </a:r>
            <a:endParaRPr lang="en-US" sz="2200" dirty="0"/>
          </a:p>
          <a:p>
            <a:pPr algn="l" marL="232664" indent="-232664">
              <a:lnSpc>
                <a:spcPts val="3300"/>
              </a:lnSpc>
              <a:buSzPct val="100000"/>
              <a:buChar char="•"/>
            </a:pPr>
            <a:r>
              <a:rPr lang="en-US" sz="2200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Es ist ein Sport für alle: jung oder alt.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12800" y="3601721"/>
            <a:ext cx="10883392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2A6FD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Und man kann es überall üben!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2800" y="6238242"/>
            <a:ext cx="175983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Speedcubing · warum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Wusstest du das?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34136" y="1620521"/>
            <a:ext cx="10854436" cy="170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32664" indent="-232664">
              <a:lnSpc>
                <a:spcPts val="3300"/>
              </a:lnSpc>
              <a:buSzPct val="100000"/>
              <a:buChar char="•"/>
            </a:pPr>
            <a:r>
              <a:rPr lang="en-US" sz="22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Es gibt auch Würfel mit 2 bis 7 Schichten.</a:t>
            </a:r>
            <a:endParaRPr lang="en-US" sz="2200" dirty="0"/>
          </a:p>
          <a:p>
            <a:pPr algn="l" marL="232664" indent="-232664">
              <a:lnSpc>
                <a:spcPts val="3300"/>
              </a:lnSpc>
              <a:buSzPct val="100000"/>
              <a:buChar char="•"/>
            </a:pPr>
            <a:r>
              <a:rPr lang="en-US" sz="22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 löst ihn sogar mit einer Hand oder mit den Füßen.</a:t>
            </a:r>
            <a:endParaRPr lang="en-US" sz="2200" dirty="0"/>
          </a:p>
          <a:p>
            <a:pPr algn="l" marL="232664" indent="-232664">
              <a:lnSpc>
                <a:spcPts val="3300"/>
              </a:lnSpc>
              <a:buSzPct val="100000"/>
              <a:buChar char="•"/>
            </a:pPr>
            <a:r>
              <a:rPr lang="en-US" sz="22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Manche Cuber lösen ihn mit verbundenen Augen.</a:t>
            </a:r>
            <a:endParaRPr lang="en-US" sz="2200" dirty="0"/>
          </a:p>
          <a:p>
            <a:pPr algn="l" marL="232664" indent="-232664">
              <a:lnSpc>
                <a:spcPts val="3300"/>
              </a:lnSpc>
              <a:buSzPct val="100000"/>
              <a:buChar char="•"/>
            </a:pPr>
            <a:r>
              <a:rPr lang="en-US" sz="2200" dirty="0">
                <a:solidFill>
                  <a:srgbClr val="F6F3E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Polen hat viele starke Cuber und große Wettbewerbe.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12800" y="6238242"/>
            <a:ext cx="173297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Speedcubing · fakten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Wichtige Wörter</a:t>
            </a:r>
            <a:endParaRPr lang="en-US" sz="36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1630681"/>
          <a:ext cx="5069840" cy="3431540"/>
        </p:xfrm>
        <a:graphic>
          <a:graphicData uri="http://schemas.openxmlformats.org/drawingml/2006/table">
            <a:tbl>
              <a:tblPr/>
              <a:tblGrid>
                <a:gridCol w="2534920"/>
                <a:gridCol w="2534920"/>
              </a:tblGrid>
              <a:tr h="490220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Deutsch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2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Polnisch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24C"/>
                    </a:solidFill>
                  </a:tcPr>
                </a:tc>
              </a:tr>
              <a:tr h="490220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der Würfel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kostka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220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lösen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układać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220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die Zeit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czas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220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der Rekord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rekord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220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der Wettbewerb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zawody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220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der Weltmeister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mistrz świata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30681"/>
          <a:ext cx="5069840" cy="3431540"/>
        </p:xfrm>
        <a:graphic>
          <a:graphicData uri="http://schemas.openxmlformats.org/drawingml/2006/table">
            <a:tbl>
              <a:tblPr/>
              <a:tblGrid>
                <a:gridCol w="2534920"/>
                <a:gridCol w="2534920"/>
              </a:tblGrid>
              <a:tr h="490220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Deutsch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2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Polnisch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24C"/>
                    </a:solidFill>
                  </a:tcPr>
                </a:tc>
              </a:tr>
              <a:tr h="490220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der Durchschnitt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średnia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5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220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schnell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szybki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220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üben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ćwiczyć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220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gewinnen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wygrywać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220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der Sportler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sportowiec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220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die Seite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F6F3EA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ścianka</a:t>
                      </a:r>
                      <a:endParaRPr lang="en-US" sz="18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51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1"/>
          <p:cNvSpPr/>
          <p:nvPr/>
        </p:nvSpPr>
        <p:spPr>
          <a:xfrm>
            <a:off x="812800" y="6238242"/>
            <a:ext cx="193633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28C2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Speedcubing · vokabeln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8C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2329185"/>
            <a:ext cx="10883392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600"/>
              </a:lnSpc>
              <a:buNone/>
            </a:pPr>
            <a:r>
              <a:rPr lang="en-US" sz="6000" b="1" i="0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Vielen Dank!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812800" y="3421385"/>
            <a:ext cx="10883392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20"/>
              </a:lnSpc>
              <a:buNone/>
            </a:pPr>
            <a:r>
              <a:rPr lang="en-US" sz="2800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Haben Sie Fragen?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12800" y="4173227"/>
            <a:ext cx="108833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dirty="0">
                <a:solidFill>
                  <a:srgbClr val="1F24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Quelle: worldcubeassociation.org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eedcubing – Prezentacja (DE)">
  <a:themeElements>
    <a:clrScheme name="Speedcubing – Prezentacja (DE)">
      <a:dk1>
        <a:srgbClr val="14213D"/>
      </a:dk1>
      <a:lt1>
        <a:srgbClr val="F6F3EA"/>
      </a:lt1>
      <a:dk2>
        <a:srgbClr val="2B364E"/>
      </a:dk2>
      <a:lt2>
        <a:srgbClr val="BEBFBF"/>
      </a:lt2>
      <a:accent1>
        <a:srgbClr val="F28C28"/>
      </a:accent1>
      <a:accent2>
        <a:srgbClr val="2A6FDB"/>
      </a:accent2>
      <a:accent3>
        <a:srgbClr val="4A5260"/>
      </a:accent3>
      <a:accent4>
        <a:srgbClr val="6A7179"/>
      </a:accent4>
      <a:accent5>
        <a:srgbClr val="C9D3E6"/>
      </a:accent5>
      <a:accent6>
        <a:srgbClr val="9AA0A6"/>
      </a:accent6>
      <a:hlink>
        <a:srgbClr val="0563C1"/>
      </a:hlink>
      <a:folHlink>
        <a:srgbClr val="954F72"/>
      </a:folHlink>
    </a:clrScheme>
    <a:fontScheme name="Speedcubing – Prezentacja (DE)">
      <a:majorFont>
        <a:latin typeface="Trebuchet M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rebuchet M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Speedcubing – Prezentacja (DE)</dc:title>
  <dc:subject/>
  <dc:creator/>
  <cp:lastModifiedBy/>
  <cp:revision>1</cp:revision>
  <dcterms:created xsi:type="dcterms:W3CDTF">2026-10-18T18:58:04Z</dcterms:created>
  <dcterms:modified xsi:type="dcterms:W3CDTF">2026-10-18T18:58:04Z</dcterms:modified>
</cp:coreProperties>
</file>